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4" r:id="rId2"/>
    <p:sldId id="306" r:id="rId3"/>
    <p:sldId id="276" r:id="rId4"/>
    <p:sldId id="265" r:id="rId5"/>
    <p:sldId id="301" r:id="rId6"/>
    <p:sldId id="300" r:id="rId7"/>
    <p:sldId id="296" r:id="rId8"/>
    <p:sldId id="297" r:id="rId9"/>
    <p:sldId id="298" r:id="rId10"/>
    <p:sldId id="299" r:id="rId11"/>
    <p:sldId id="272" r:id="rId12"/>
    <p:sldId id="302" r:id="rId13"/>
    <p:sldId id="304" r:id="rId14"/>
    <p:sldId id="305" r:id="rId15"/>
    <p:sldId id="308" r:id="rId16"/>
    <p:sldId id="277" r:id="rId17"/>
    <p:sldId id="307" r:id="rId18"/>
    <p:sldId id="278" r:id="rId19"/>
    <p:sldId id="309" r:id="rId20"/>
    <p:sldId id="310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BD0D"/>
    <a:srgbClr val="F5F500"/>
    <a:srgbClr val="2B58E0"/>
    <a:srgbClr val="FF9AFF"/>
    <a:srgbClr val="BBBB00"/>
    <a:srgbClr val="FC9AFF"/>
    <a:srgbClr val="BA0E6A"/>
    <a:srgbClr val="024E88"/>
    <a:srgbClr val="FFFFFF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14" autoAdjust="0"/>
  </p:normalViewPr>
  <p:slideViewPr>
    <p:cSldViewPr showGuides="1">
      <p:cViewPr varScale="1">
        <p:scale>
          <a:sx n="69" d="100"/>
          <a:sy n="69" d="100"/>
        </p:scale>
        <p:origin x="1205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40" d="100"/>
          <a:sy n="140" d="100"/>
        </p:scale>
        <p:origin x="3596" y="108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1FD23-8DCB-4808-A1A7-B84C87DFFE9F}" type="datetime1">
              <a:rPr lang="de-DE" smtClean="0">
                <a:solidFill>
                  <a:srgbClr val="898989"/>
                </a:solidFill>
              </a:rPr>
              <a:t>15.08.2023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 dirty="0">
                <a:solidFill>
                  <a:srgbClr val="898989"/>
                </a:solidFill>
              </a:rPr>
              <a:t>Fachbereich | Institut | Person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AF631549-6123-42B8-A061-7DAE218C6C8A}" type="datetime1">
              <a:rPr lang="de-DE" smtClean="0"/>
              <a:t>15.08.2023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Fachbereich 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5970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 a zeigt ein </a:t>
            </a:r>
            <a:r>
              <a:rPr lang="de-DE" dirty="0" err="1"/>
              <a:t>molekül</a:t>
            </a:r>
            <a:r>
              <a:rPr lang="de-DE" dirty="0"/>
              <a:t> mit nicht zentrosymmetrischer </a:t>
            </a:r>
            <a:r>
              <a:rPr lang="de-DE" dirty="0" err="1"/>
              <a:t>kristallstruktur</a:t>
            </a:r>
            <a:r>
              <a:rPr lang="de-DE" dirty="0"/>
              <a:t>, in diesem </a:t>
            </a:r>
            <a:r>
              <a:rPr lang="de-DE" dirty="0" err="1"/>
              <a:t>beispiel</a:t>
            </a:r>
            <a:r>
              <a:rPr lang="de-DE" dirty="0"/>
              <a:t> quarz. Während es zunächst nicht erregt und unpolar ist, wird in Bild b eine Kraft auf das </a:t>
            </a:r>
            <a:r>
              <a:rPr lang="de-DE" dirty="0" err="1"/>
              <a:t>molekül</a:t>
            </a:r>
            <a:r>
              <a:rPr lang="de-DE" dirty="0"/>
              <a:t> angewendet, womit sich der ladungsschwerpunkt verschiebt und </a:t>
            </a:r>
            <a:r>
              <a:rPr lang="de-DE" dirty="0" err="1"/>
              <a:t>und</a:t>
            </a:r>
            <a:r>
              <a:rPr lang="de-DE" dirty="0"/>
              <a:t> sich wie in </a:t>
            </a:r>
            <a:r>
              <a:rPr lang="de-DE" dirty="0" err="1"/>
              <a:t>bild</a:t>
            </a:r>
            <a:r>
              <a:rPr lang="de-DE" dirty="0"/>
              <a:t> c zu sehen an der </a:t>
            </a:r>
            <a:r>
              <a:rPr lang="de-DE" dirty="0" err="1"/>
              <a:t>oberfläche</a:t>
            </a:r>
            <a:r>
              <a:rPr lang="de-DE" dirty="0"/>
              <a:t> ein </a:t>
            </a:r>
            <a:r>
              <a:rPr lang="de-DE" dirty="0" err="1"/>
              <a:t>dipol</a:t>
            </a:r>
            <a:r>
              <a:rPr lang="de-DE" dirty="0"/>
              <a:t> formt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015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59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7755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3926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F631549-6123-42B8-A061-7DAE218C6C8A}" type="datetime1">
              <a:rPr lang="de-DE" smtClean="0"/>
              <a:t>15.08.2023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Fachbereich 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37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30E98A-1058-474C-A655-67395ED9131C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735894-FA1C-41F8-A4F2-A85F4322DE82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C1E9F-C02D-4E81-99EA-DA09AAFDE4FF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F8E83-7EEC-4F64-9CC6-109CA4B1643A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FBD85-E405-4DEA-B4A7-577B7EC03563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12D32-8FC2-45F5-AE43-6134304D4AF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TITEL / AUTOR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38F31-3228-47AE-AF14-6408E18615D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B741-D289-49B5-BC28-FA85627EC76A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30B52-E11A-428D-8C87-E9E156D21D1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Elektro- und Informationstechnik | Integrierte Elektronische Systeme | Malte Nilges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C5C6A555-9D9F-47E0-BADE-91D2C9BE53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2830" y="1269000"/>
            <a:ext cx="669179" cy="539780"/>
          </a:xfrm>
          <a:prstGeom prst="rect">
            <a:avLst/>
          </a:prstGeom>
        </p:spPr>
      </p:pic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spc="-150" dirty="0">
                <a:effectLst/>
                <a:latin typeface="Arial" panose="020B0604020202020204" pitchFamily="34" charset="0"/>
              </a:rPr>
              <a:t>Design  and  Development  of  a</a:t>
            </a:r>
            <a:br>
              <a:rPr lang="en-US" sz="4000" spc="-150" dirty="0"/>
            </a:br>
            <a:r>
              <a:rPr lang="en-US" sz="4000" spc="-150" dirty="0">
                <a:effectLst/>
                <a:latin typeface="Arial" panose="020B0604020202020204" pitchFamily="34" charset="0"/>
              </a:rPr>
              <a:t>Custom  ASIC  Test  PCB  for</a:t>
            </a:r>
            <a:br>
              <a:rPr lang="en-US" sz="4000" spc="-150" dirty="0"/>
            </a:br>
            <a:r>
              <a:rPr lang="en-US" sz="4000" spc="-150" dirty="0">
                <a:effectLst/>
                <a:latin typeface="Arial" panose="020B0604020202020204" pitchFamily="34" charset="0"/>
              </a:rPr>
              <a:t>Ultrasonic  Communication</a:t>
            </a:r>
            <a:endParaRPr lang="de-DE" sz="4000" spc="-15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de-DE" sz="2400" dirty="0"/>
          </a:p>
          <a:p>
            <a:r>
              <a:rPr lang="de-DE" sz="2400" dirty="0"/>
              <a:t>Project </a:t>
            </a:r>
            <a:r>
              <a:rPr lang="de-DE" sz="2400" dirty="0" err="1"/>
              <a:t>seminar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endParaRPr lang="de-DE" sz="2400" dirty="0"/>
          </a:p>
          <a:p>
            <a:r>
              <a:rPr lang="de-DE" sz="2400" dirty="0"/>
              <a:t>Malte Nilges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770BD-E724-4832-B0BA-4DC909953D13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CAC40-D7A7-4779-92F1-FC7C3F3C3028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pic>
        <p:nvPicPr>
          <p:cNvPr id="14" name="Inhaltsplatzhalter 7">
            <a:extLst>
              <a:ext uri="{FF2B5EF4-FFF2-40B4-BE49-F238E27FC236}">
                <a16:creationId xmlns:a16="http://schemas.microsoft.com/office/drawing/2014/main" id="{58E6312A-4B65-4368-ACE0-1CF957657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02" y="1979438"/>
            <a:ext cx="6228555" cy="450056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1193EB3A-5ECB-49AE-9F63-A5F8D5A4B33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4" t="67336" r="42795" b="19092"/>
          <a:stretch/>
        </p:blipFill>
        <p:spPr>
          <a:xfrm>
            <a:off x="6623345" y="4536945"/>
            <a:ext cx="2950948" cy="1204827"/>
          </a:xfrm>
          <a:custGeom>
            <a:avLst/>
            <a:gdLst>
              <a:gd name="connsiteX0" fmla="*/ 0 w 1392195"/>
              <a:gd name="connsiteY0" fmla="*/ 0 h 568412"/>
              <a:gd name="connsiteX1" fmla="*/ 1392195 w 1392195"/>
              <a:gd name="connsiteY1" fmla="*/ 0 h 568412"/>
              <a:gd name="connsiteX2" fmla="*/ 1392195 w 1392195"/>
              <a:gd name="connsiteY2" fmla="*/ 568412 h 568412"/>
              <a:gd name="connsiteX3" fmla="*/ 0 w 1392195"/>
              <a:gd name="connsiteY3" fmla="*/ 568412 h 568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2195" h="568412">
                <a:moveTo>
                  <a:pt x="0" y="0"/>
                </a:moveTo>
                <a:lnTo>
                  <a:pt x="1392195" y="0"/>
                </a:lnTo>
                <a:lnTo>
                  <a:pt x="1392195" y="568412"/>
                </a:lnTo>
                <a:lnTo>
                  <a:pt x="0" y="568412"/>
                </a:lnTo>
                <a:close/>
              </a:path>
            </a:pathLst>
          </a:custGeom>
          <a:ln w="28575">
            <a:solidFill>
              <a:srgbClr val="024E88"/>
            </a:solidFill>
          </a:ln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304B22-B2D1-4337-A2A9-357AAE38A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4296000" cy="4500000"/>
          </a:xfrm>
        </p:spPr>
        <p:txBody>
          <a:bodyPr anchor="ctr"/>
          <a:lstStyle/>
          <a:p>
            <a:pPr marL="0" indent="0">
              <a:buNone/>
            </a:pPr>
            <a:r>
              <a:rPr lang="de-DE" b="1" dirty="0" err="1"/>
              <a:t>Comparator</a:t>
            </a:r>
            <a:r>
              <a:rPr lang="de-DE" b="1" dirty="0"/>
              <a:t> </a:t>
            </a:r>
            <a:r>
              <a:rPr lang="de-DE" b="1" dirty="0" err="1"/>
              <a:t>stage</a:t>
            </a:r>
            <a:r>
              <a:rPr lang="de-DE" b="1" dirty="0"/>
              <a:t>:</a:t>
            </a:r>
          </a:p>
          <a:p>
            <a:r>
              <a:rPr lang="de-DE" dirty="0"/>
              <a:t>AC-</a:t>
            </a:r>
            <a:r>
              <a:rPr lang="de-DE" dirty="0" err="1"/>
              <a:t>coupled</a:t>
            </a:r>
            <a:endParaRPr lang="de-DE" dirty="0"/>
          </a:p>
          <a:p>
            <a:r>
              <a:rPr lang="de-DE" dirty="0"/>
              <a:t>Band-pass </a:t>
            </a:r>
            <a:r>
              <a:rPr lang="de-DE" dirty="0" err="1"/>
              <a:t>filter</a:t>
            </a:r>
            <a:r>
              <a:rPr lang="de-DE" dirty="0"/>
              <a:t> network</a:t>
            </a:r>
          </a:p>
          <a:p>
            <a:r>
              <a:rPr lang="de-DE" dirty="0"/>
              <a:t>LTC6752 280MHz </a:t>
            </a:r>
            <a:r>
              <a:rPr lang="de-DE" dirty="0" err="1"/>
              <a:t>comparator</a:t>
            </a:r>
            <a:endParaRPr lang="de-DE" dirty="0"/>
          </a:p>
          <a:p>
            <a:r>
              <a:rPr lang="de-DE" dirty="0"/>
              <a:t>External </a:t>
            </a:r>
            <a:r>
              <a:rPr lang="de-DE" dirty="0" err="1"/>
              <a:t>biasing</a:t>
            </a:r>
            <a:endParaRPr lang="de-DE" dirty="0"/>
          </a:p>
          <a:p>
            <a:r>
              <a:rPr lang="de-DE" dirty="0" err="1"/>
              <a:t>Adjustable</a:t>
            </a:r>
            <a:r>
              <a:rPr lang="de-DE" dirty="0"/>
              <a:t> </a:t>
            </a:r>
            <a:r>
              <a:rPr lang="de-DE" dirty="0" err="1"/>
              <a:t>hysteresis</a:t>
            </a:r>
            <a:endParaRPr lang="de-DE" dirty="0"/>
          </a:p>
          <a:p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EFAA685-38B8-4C36-8EA4-44DC829EB2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8" r="83905" b="33609"/>
          <a:stretch>
            <a:fillRect/>
          </a:stretch>
        </p:blipFill>
        <p:spPr>
          <a:xfrm>
            <a:off x="4920501" y="4398889"/>
            <a:ext cx="1472061" cy="568528"/>
          </a:xfrm>
          <a:custGeom>
            <a:avLst/>
            <a:gdLst>
              <a:gd name="connsiteX0" fmla="*/ 0 w 1002503"/>
              <a:gd name="connsiteY0" fmla="*/ 0 h 387179"/>
              <a:gd name="connsiteX1" fmla="*/ 1002503 w 1002503"/>
              <a:gd name="connsiteY1" fmla="*/ 0 h 387179"/>
              <a:gd name="connsiteX2" fmla="*/ 1002503 w 1002503"/>
              <a:gd name="connsiteY2" fmla="*/ 387179 h 387179"/>
              <a:gd name="connsiteX3" fmla="*/ 0 w 1002503"/>
              <a:gd name="connsiteY3" fmla="*/ 387179 h 387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2503" h="387179">
                <a:moveTo>
                  <a:pt x="0" y="0"/>
                </a:moveTo>
                <a:lnTo>
                  <a:pt x="1002503" y="0"/>
                </a:lnTo>
                <a:lnTo>
                  <a:pt x="1002503" y="387179"/>
                </a:lnTo>
                <a:lnTo>
                  <a:pt x="0" y="387179"/>
                </a:lnTo>
                <a:close/>
              </a:path>
            </a:pathLst>
          </a:custGeom>
          <a:ln w="28575">
            <a:solidFill>
              <a:srgbClr val="024E88"/>
            </a:solidFill>
          </a:ln>
        </p:spPr>
      </p:pic>
    </p:spTree>
    <p:extLst>
      <p:ext uri="{BB962C8B-B14F-4D97-AF65-F5344CB8AC3E}">
        <p14:creationId xmlns:p14="http://schemas.microsoft.com/office/powerpoint/2010/main" val="1843945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 MODULES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39EB7E0-B24D-401D-8417-16DD005DC9A7}"/>
              </a:ext>
            </a:extLst>
          </p:cNvPr>
          <p:cNvSpPr txBox="1">
            <a:spLocks/>
          </p:cNvSpPr>
          <p:nvPr/>
        </p:nvSpPr>
        <p:spPr>
          <a:xfrm>
            <a:off x="512401" y="2132400"/>
            <a:ext cx="3239993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Main </a:t>
            </a:r>
            <a:r>
              <a:rPr lang="de-DE" b="1" dirty="0" err="1"/>
              <a:t>modules</a:t>
            </a:r>
            <a:r>
              <a:rPr lang="de-DE" b="1" dirty="0"/>
              <a:t>:</a:t>
            </a:r>
          </a:p>
          <a:p>
            <a:r>
              <a:rPr lang="de-DE" dirty="0" err="1"/>
              <a:t>comm_protocol</a:t>
            </a:r>
            <a:endParaRPr lang="de-DE" dirty="0"/>
          </a:p>
          <a:p>
            <a:r>
              <a:rPr lang="de-DE" dirty="0" err="1"/>
              <a:t>vga_driver</a:t>
            </a:r>
            <a:endParaRPr lang="de-DE" dirty="0"/>
          </a:p>
          <a:p>
            <a:r>
              <a:rPr lang="de-DE" dirty="0" err="1"/>
              <a:t>comp_driver</a:t>
            </a:r>
            <a:endParaRPr lang="de-DE" dirty="0"/>
          </a:p>
          <a:p>
            <a:r>
              <a:rPr lang="de-DE" dirty="0" err="1"/>
              <a:t>adc_driver</a:t>
            </a:r>
            <a:endParaRPr lang="de-DE" dirty="0"/>
          </a:p>
        </p:txBody>
      </p:sp>
      <p:sp>
        <p:nvSpPr>
          <p:cNvPr id="22" name="Inhaltsplatzhalter 2">
            <a:extLst>
              <a:ext uri="{FF2B5EF4-FFF2-40B4-BE49-F238E27FC236}">
                <a16:creationId xmlns:a16="http://schemas.microsoft.com/office/drawing/2014/main" id="{DA7CC626-3D0D-4342-A5CF-1AFF24879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794" y="2114724"/>
            <a:ext cx="3423599" cy="450000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Helper </a:t>
            </a:r>
            <a:r>
              <a:rPr lang="de-DE" b="1" dirty="0" err="1"/>
              <a:t>modules</a:t>
            </a:r>
            <a:r>
              <a:rPr lang="de-DE" b="1" dirty="0"/>
              <a:t>: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23" name="Inhaltsplatzhalter 2">
            <a:extLst>
              <a:ext uri="{FF2B5EF4-FFF2-40B4-BE49-F238E27FC236}">
                <a16:creationId xmlns:a16="http://schemas.microsoft.com/office/drawing/2014/main" id="{E71F7C83-E169-46A7-A029-2112DF8C8797}"/>
              </a:ext>
            </a:extLst>
          </p:cNvPr>
          <p:cNvSpPr txBox="1">
            <a:spLocks/>
          </p:cNvSpPr>
          <p:nvPr/>
        </p:nvSpPr>
        <p:spPr>
          <a:xfrm>
            <a:off x="7480793" y="2132400"/>
            <a:ext cx="365520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/>
              <a:t>Imported</a:t>
            </a:r>
            <a:r>
              <a:rPr lang="de-DE" b="1" dirty="0"/>
              <a:t> </a:t>
            </a:r>
            <a:r>
              <a:rPr lang="de-DE" b="1" dirty="0" err="1"/>
              <a:t>modules</a:t>
            </a:r>
            <a:r>
              <a:rPr lang="de-DE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24140823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 MODULES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85234-D8E1-4927-9FFC-F861F0C8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794" y="2114724"/>
            <a:ext cx="3423599" cy="450000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Helper </a:t>
            </a:r>
            <a:r>
              <a:rPr lang="de-DE" b="1" dirty="0" err="1"/>
              <a:t>modules</a:t>
            </a:r>
            <a:r>
              <a:rPr lang="de-DE" b="1" dirty="0"/>
              <a:t>:</a:t>
            </a:r>
          </a:p>
          <a:p>
            <a:r>
              <a:rPr lang="de-DE" dirty="0" err="1"/>
              <a:t>piezo_driver</a:t>
            </a:r>
            <a:endParaRPr lang="de-DE" dirty="0"/>
          </a:p>
          <a:p>
            <a:r>
              <a:rPr lang="de-DE" dirty="0" err="1"/>
              <a:t>delay</a:t>
            </a:r>
            <a:endParaRPr lang="de-DE" dirty="0"/>
          </a:p>
          <a:p>
            <a:r>
              <a:rPr lang="de-DE" dirty="0" err="1"/>
              <a:t>fifo_aggregate</a:t>
            </a:r>
            <a:endParaRPr lang="de-DE" dirty="0"/>
          </a:p>
          <a:p>
            <a:r>
              <a:rPr lang="de-DE" dirty="0"/>
              <a:t>fifo_x2byte</a:t>
            </a:r>
          </a:p>
          <a:p>
            <a:r>
              <a:rPr lang="de-DE" dirty="0" err="1"/>
              <a:t>pulse_stretcher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serial_tx_handler</a:t>
            </a:r>
            <a:endParaRPr lang="de-DE" dirty="0"/>
          </a:p>
          <a:p>
            <a:r>
              <a:rPr lang="de-DE" dirty="0" err="1"/>
              <a:t>serial_rx_handler</a:t>
            </a:r>
            <a:endParaRPr lang="de-DE" dirty="0"/>
          </a:p>
          <a:p>
            <a:r>
              <a:rPr lang="de-DE" dirty="0" err="1"/>
              <a:t>buttons_handler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B05CD3AA-1A17-4B52-ACC5-619D8AA76D0E}"/>
              </a:ext>
            </a:extLst>
          </p:cNvPr>
          <p:cNvSpPr txBox="1">
            <a:spLocks/>
          </p:cNvSpPr>
          <p:nvPr/>
        </p:nvSpPr>
        <p:spPr>
          <a:xfrm>
            <a:off x="6096000" y="1980000"/>
            <a:ext cx="5376000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39EB7E0-B24D-401D-8417-16DD005DC9A7}"/>
              </a:ext>
            </a:extLst>
          </p:cNvPr>
          <p:cNvSpPr txBox="1">
            <a:spLocks/>
          </p:cNvSpPr>
          <p:nvPr/>
        </p:nvSpPr>
        <p:spPr>
          <a:xfrm>
            <a:off x="512401" y="2132400"/>
            <a:ext cx="3239993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Main </a:t>
            </a:r>
            <a:r>
              <a:rPr lang="de-DE" b="1" dirty="0" err="1"/>
              <a:t>modules</a:t>
            </a:r>
            <a:r>
              <a:rPr lang="de-DE" b="1" dirty="0"/>
              <a:t>:</a:t>
            </a:r>
          </a:p>
          <a:p>
            <a:r>
              <a:rPr lang="de-DE" dirty="0" err="1"/>
              <a:t>comm_protocol</a:t>
            </a:r>
            <a:endParaRPr lang="de-DE" dirty="0"/>
          </a:p>
          <a:p>
            <a:r>
              <a:rPr lang="de-DE" dirty="0" err="1"/>
              <a:t>vga_driver</a:t>
            </a:r>
            <a:endParaRPr lang="de-DE" dirty="0"/>
          </a:p>
          <a:p>
            <a:r>
              <a:rPr lang="de-DE" dirty="0" err="1"/>
              <a:t>comp_driver</a:t>
            </a:r>
            <a:endParaRPr lang="de-DE" dirty="0"/>
          </a:p>
          <a:p>
            <a:r>
              <a:rPr lang="de-DE" dirty="0" err="1"/>
              <a:t>adc_driver</a:t>
            </a:r>
            <a:endParaRPr lang="de-DE" dirty="0"/>
          </a:p>
          <a:p>
            <a:endParaRPr lang="de-DE" dirty="0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DF6852F-8122-42C9-97CA-2664B5CB87B5}"/>
              </a:ext>
            </a:extLst>
          </p:cNvPr>
          <p:cNvCxnSpPr/>
          <p:nvPr/>
        </p:nvCxnSpPr>
        <p:spPr>
          <a:xfrm>
            <a:off x="2856000" y="2709000"/>
            <a:ext cx="896394" cy="0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1D1840C-7377-413E-9230-5A15EF5C0F7A}"/>
              </a:ext>
            </a:extLst>
          </p:cNvPr>
          <p:cNvCxnSpPr>
            <a:cxnSpLocks/>
          </p:cNvCxnSpPr>
          <p:nvPr/>
        </p:nvCxnSpPr>
        <p:spPr>
          <a:xfrm>
            <a:off x="2856000" y="2709000"/>
            <a:ext cx="896394" cy="360000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56DEF6AA-3164-4353-B236-9CF5183DE00E}"/>
              </a:ext>
            </a:extLst>
          </p:cNvPr>
          <p:cNvCxnSpPr>
            <a:cxnSpLocks/>
          </p:cNvCxnSpPr>
          <p:nvPr/>
        </p:nvCxnSpPr>
        <p:spPr>
          <a:xfrm>
            <a:off x="2431751" y="3561616"/>
            <a:ext cx="1320643" cy="0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59323DA-C283-4797-A491-BB22CC1965F9}"/>
              </a:ext>
            </a:extLst>
          </p:cNvPr>
          <p:cNvCxnSpPr>
            <a:cxnSpLocks/>
          </p:cNvCxnSpPr>
          <p:nvPr/>
        </p:nvCxnSpPr>
        <p:spPr>
          <a:xfrm>
            <a:off x="2427632" y="4035292"/>
            <a:ext cx="1320643" cy="0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7759CF0-4A59-4DE1-8E0B-90A402E32D54}"/>
              </a:ext>
            </a:extLst>
          </p:cNvPr>
          <p:cNvCxnSpPr>
            <a:cxnSpLocks/>
          </p:cNvCxnSpPr>
          <p:nvPr/>
        </p:nvCxnSpPr>
        <p:spPr>
          <a:xfrm flipV="1">
            <a:off x="2427632" y="3561616"/>
            <a:ext cx="1320643" cy="473676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97BAA076-BAD6-4884-9C3E-931E83392E1B}"/>
              </a:ext>
            </a:extLst>
          </p:cNvPr>
          <p:cNvCxnSpPr>
            <a:cxnSpLocks/>
          </p:cNvCxnSpPr>
          <p:nvPr/>
        </p:nvCxnSpPr>
        <p:spPr>
          <a:xfrm>
            <a:off x="2427632" y="3561616"/>
            <a:ext cx="1320643" cy="473676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E0B722E3-5CC0-4F62-A2B0-39913A99C206}"/>
              </a:ext>
            </a:extLst>
          </p:cNvPr>
          <p:cNvCxnSpPr>
            <a:cxnSpLocks/>
            <a:endCxn id="8" idx="3"/>
          </p:cNvCxnSpPr>
          <p:nvPr/>
        </p:nvCxnSpPr>
        <p:spPr>
          <a:xfrm>
            <a:off x="2427632" y="4035292"/>
            <a:ext cx="1324762" cy="347108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Inhaltsplatzhalter 2">
            <a:extLst>
              <a:ext uri="{FF2B5EF4-FFF2-40B4-BE49-F238E27FC236}">
                <a16:creationId xmlns:a16="http://schemas.microsoft.com/office/drawing/2014/main" id="{2DAE2227-9C8B-4A25-8C2F-BD3AE923F8F6}"/>
              </a:ext>
            </a:extLst>
          </p:cNvPr>
          <p:cNvSpPr txBox="1">
            <a:spLocks/>
          </p:cNvSpPr>
          <p:nvPr/>
        </p:nvSpPr>
        <p:spPr>
          <a:xfrm>
            <a:off x="7480793" y="2132400"/>
            <a:ext cx="365520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/>
              <a:t>Imported</a:t>
            </a:r>
            <a:r>
              <a:rPr lang="de-DE" b="1" dirty="0"/>
              <a:t> </a:t>
            </a:r>
            <a:r>
              <a:rPr lang="de-DE" b="1" dirty="0" err="1"/>
              <a:t>modules</a:t>
            </a:r>
            <a:r>
              <a:rPr lang="de-DE" b="1" dirty="0"/>
              <a:t>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086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FPGA MODULES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85234-D8E1-4927-9FFC-F861F0C8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4794" y="2114724"/>
            <a:ext cx="3423599" cy="4500000"/>
          </a:xfrm>
        </p:spPr>
        <p:txBody>
          <a:bodyPr/>
          <a:lstStyle/>
          <a:p>
            <a:pPr marL="0" indent="0">
              <a:buNone/>
            </a:pPr>
            <a:r>
              <a:rPr lang="de-DE" b="1" dirty="0"/>
              <a:t>Helper </a:t>
            </a:r>
            <a:r>
              <a:rPr lang="de-DE" b="1" dirty="0" err="1"/>
              <a:t>modules</a:t>
            </a:r>
            <a:r>
              <a:rPr lang="de-DE" b="1" dirty="0"/>
              <a:t>:</a:t>
            </a:r>
          </a:p>
          <a:p>
            <a:r>
              <a:rPr lang="de-DE" dirty="0" err="1"/>
              <a:t>piezo_driver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serial_tx_handler</a:t>
            </a:r>
            <a:endParaRPr lang="de-DE" dirty="0"/>
          </a:p>
          <a:p>
            <a:r>
              <a:rPr lang="de-DE" dirty="0" err="1"/>
              <a:t>serial_rx_handler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939EB7E0-B24D-401D-8417-16DD005DC9A7}"/>
              </a:ext>
            </a:extLst>
          </p:cNvPr>
          <p:cNvSpPr txBox="1">
            <a:spLocks/>
          </p:cNvSpPr>
          <p:nvPr/>
        </p:nvSpPr>
        <p:spPr>
          <a:xfrm>
            <a:off x="512401" y="2132400"/>
            <a:ext cx="3239993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/>
              <a:t>Main </a:t>
            </a:r>
            <a:r>
              <a:rPr lang="de-DE" b="1" dirty="0" err="1"/>
              <a:t>modules</a:t>
            </a:r>
            <a:r>
              <a:rPr lang="de-DE" b="1" dirty="0"/>
              <a:t>:</a:t>
            </a:r>
          </a:p>
          <a:p>
            <a:r>
              <a:rPr lang="de-DE" dirty="0" err="1"/>
              <a:t>comm_protocol</a:t>
            </a:r>
            <a:endParaRPr lang="de-DE" dirty="0"/>
          </a:p>
          <a:p>
            <a:r>
              <a:rPr lang="de-DE" dirty="0" err="1"/>
              <a:t>vga_driver</a:t>
            </a:r>
            <a:endParaRPr lang="de-DE" dirty="0"/>
          </a:p>
          <a:p>
            <a:r>
              <a:rPr lang="de-DE" dirty="0" err="1"/>
              <a:t>comp_driver</a:t>
            </a:r>
            <a:endParaRPr lang="de-DE" dirty="0"/>
          </a:p>
          <a:p>
            <a:r>
              <a:rPr lang="de-DE" dirty="0" err="1"/>
              <a:t>adc_driver</a:t>
            </a:r>
            <a:endParaRPr lang="de-DE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DC6D02BC-530F-4620-9268-734C9C2380AE}"/>
              </a:ext>
            </a:extLst>
          </p:cNvPr>
          <p:cNvSpPr txBox="1">
            <a:spLocks/>
          </p:cNvSpPr>
          <p:nvPr/>
        </p:nvSpPr>
        <p:spPr>
          <a:xfrm>
            <a:off x="7480793" y="2132400"/>
            <a:ext cx="365520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err="1"/>
              <a:t>Imported</a:t>
            </a:r>
            <a:r>
              <a:rPr lang="de-DE" b="1" dirty="0"/>
              <a:t> </a:t>
            </a:r>
            <a:r>
              <a:rPr lang="de-DE" b="1" dirty="0" err="1"/>
              <a:t>modules</a:t>
            </a:r>
            <a:r>
              <a:rPr lang="de-DE" b="1" dirty="0"/>
              <a:t>:</a:t>
            </a:r>
          </a:p>
          <a:p>
            <a:endParaRPr lang="de-DE" dirty="0"/>
          </a:p>
          <a:p>
            <a:r>
              <a:rPr lang="de-DE" dirty="0"/>
              <a:t>mmcme2_*</a:t>
            </a:r>
          </a:p>
          <a:p>
            <a:r>
              <a:rPr lang="de-DE" dirty="0" err="1"/>
              <a:t>xpm_cdc</a:t>
            </a:r>
            <a:r>
              <a:rPr lang="de-DE" dirty="0"/>
              <a:t>_*</a:t>
            </a:r>
          </a:p>
          <a:p>
            <a:r>
              <a:rPr lang="de-DE" dirty="0" err="1"/>
              <a:t>xpm_fifo_async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 err="1"/>
              <a:t>uart_tx</a:t>
            </a:r>
            <a:endParaRPr lang="de-DE" dirty="0"/>
          </a:p>
          <a:p>
            <a:r>
              <a:rPr lang="de-DE" dirty="0" err="1"/>
              <a:t>uart_rx</a:t>
            </a:r>
            <a:endParaRPr lang="de-DE" dirty="0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D954AFE-373E-4857-B6EF-B3882E81C662}"/>
              </a:ext>
            </a:extLst>
          </p:cNvPr>
          <p:cNvCxnSpPr>
            <a:cxnSpLocks/>
          </p:cNvCxnSpPr>
          <p:nvPr/>
        </p:nvCxnSpPr>
        <p:spPr>
          <a:xfrm>
            <a:off x="5736000" y="2709000"/>
            <a:ext cx="1587438" cy="454330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661DB5E1-D7E1-41A6-BEB6-624E342B6587}"/>
              </a:ext>
            </a:extLst>
          </p:cNvPr>
          <p:cNvCxnSpPr>
            <a:cxnSpLocks/>
          </p:cNvCxnSpPr>
          <p:nvPr/>
        </p:nvCxnSpPr>
        <p:spPr>
          <a:xfrm flipV="1">
            <a:off x="2431751" y="3155092"/>
            <a:ext cx="4899925" cy="406524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93F6719E-39CF-4FC7-8914-F1D55586B384}"/>
              </a:ext>
            </a:extLst>
          </p:cNvPr>
          <p:cNvCxnSpPr>
            <a:cxnSpLocks/>
          </p:cNvCxnSpPr>
          <p:nvPr/>
        </p:nvCxnSpPr>
        <p:spPr>
          <a:xfrm flipV="1">
            <a:off x="2427632" y="3591697"/>
            <a:ext cx="4895806" cy="443595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C44CFCE-FD74-45F3-98B5-59A08E0A136A}"/>
              </a:ext>
            </a:extLst>
          </p:cNvPr>
          <p:cNvCxnSpPr>
            <a:cxnSpLocks/>
          </p:cNvCxnSpPr>
          <p:nvPr/>
        </p:nvCxnSpPr>
        <p:spPr>
          <a:xfrm flipV="1">
            <a:off x="2427632" y="3163330"/>
            <a:ext cx="4895806" cy="871962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A796B2C5-A746-465E-A4AC-C0688F4DB1DC}"/>
              </a:ext>
            </a:extLst>
          </p:cNvPr>
          <p:cNvCxnSpPr>
            <a:cxnSpLocks/>
          </p:cNvCxnSpPr>
          <p:nvPr/>
        </p:nvCxnSpPr>
        <p:spPr>
          <a:xfrm>
            <a:off x="2427632" y="3561616"/>
            <a:ext cx="4904044" cy="21843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FBDD980-560A-48C1-B0C1-6827997D873A}"/>
              </a:ext>
            </a:extLst>
          </p:cNvPr>
          <p:cNvCxnSpPr>
            <a:cxnSpLocks/>
          </p:cNvCxnSpPr>
          <p:nvPr/>
        </p:nvCxnSpPr>
        <p:spPr>
          <a:xfrm flipV="1">
            <a:off x="2427632" y="4020065"/>
            <a:ext cx="4904044" cy="15227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D58CE598-4DDD-4C4D-B44C-9F288EE797E7}"/>
              </a:ext>
            </a:extLst>
          </p:cNvPr>
          <p:cNvCxnSpPr>
            <a:cxnSpLocks/>
          </p:cNvCxnSpPr>
          <p:nvPr/>
        </p:nvCxnSpPr>
        <p:spPr>
          <a:xfrm>
            <a:off x="2427632" y="3561616"/>
            <a:ext cx="4895806" cy="458449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E02D4EC6-CC60-4501-BF9F-E442024187E3}"/>
              </a:ext>
            </a:extLst>
          </p:cNvPr>
          <p:cNvCxnSpPr>
            <a:cxnSpLocks/>
          </p:cNvCxnSpPr>
          <p:nvPr/>
        </p:nvCxnSpPr>
        <p:spPr>
          <a:xfrm>
            <a:off x="5736000" y="2709000"/>
            <a:ext cx="1587438" cy="852616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965F552-A5DA-4C15-8FAE-210561AFDA9F}"/>
              </a:ext>
            </a:extLst>
          </p:cNvPr>
          <p:cNvCxnSpPr>
            <a:cxnSpLocks/>
          </p:cNvCxnSpPr>
          <p:nvPr/>
        </p:nvCxnSpPr>
        <p:spPr>
          <a:xfrm>
            <a:off x="6275578" y="5291562"/>
            <a:ext cx="1047860" cy="0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E00366B-BC38-4145-BF5C-F9FE935C20AB}"/>
              </a:ext>
            </a:extLst>
          </p:cNvPr>
          <p:cNvCxnSpPr>
            <a:cxnSpLocks/>
          </p:cNvCxnSpPr>
          <p:nvPr/>
        </p:nvCxnSpPr>
        <p:spPr>
          <a:xfrm>
            <a:off x="6279697" y="5740524"/>
            <a:ext cx="1047860" cy="0"/>
          </a:xfrm>
          <a:prstGeom prst="straightConnector1">
            <a:avLst/>
          </a:prstGeom>
          <a:ln w="12700">
            <a:solidFill>
              <a:srgbClr val="024E8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360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 dir="r"/>
      </p:transition>
    </mc:Choice>
    <mc:Fallback xmlns="">
      <p:transition>
        <p:wipe dir="r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– </a:t>
            </a:r>
            <a:r>
              <a:rPr lang="de-DE" dirty="0" err="1"/>
              <a:t>TRANsMISSION</a:t>
            </a:r>
            <a:r>
              <a:rPr lang="de-DE" dirty="0"/>
              <a:t>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4AC96A8-B13D-428C-9627-829734420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2"/>
          <a:stretch/>
        </p:blipFill>
        <p:spPr>
          <a:xfrm>
            <a:off x="2603749" y="2275839"/>
            <a:ext cx="7032128" cy="420433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58016CD-7304-42FB-8140-6833A5861304}"/>
              </a:ext>
            </a:extLst>
          </p:cNvPr>
          <p:cNvSpPr txBox="1"/>
          <p:nvPr/>
        </p:nvSpPr>
        <p:spPr>
          <a:xfrm>
            <a:off x="3144880" y="4246880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BA0E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CHP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E2CFA50-2F28-43C3-9853-8B418693FB6F}"/>
              </a:ext>
            </a:extLst>
          </p:cNvPr>
          <p:cNvSpPr txBox="1"/>
          <p:nvPr/>
        </p:nvSpPr>
        <p:spPr>
          <a:xfrm>
            <a:off x="3781248" y="4533485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BA0E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STL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442982D0-6695-4E13-9382-078BFAEAD392}"/>
              </a:ext>
            </a:extLst>
          </p:cNvPr>
          <p:cNvSpPr txBox="1"/>
          <p:nvPr/>
        </p:nvSpPr>
        <p:spPr>
          <a:xfrm>
            <a:off x="4582527" y="4193571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BA0E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0L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F439825-9445-4AFB-88F1-B14981F78196}"/>
              </a:ext>
            </a:extLst>
          </p:cNvPr>
          <p:cNvSpPr txBox="1"/>
          <p:nvPr/>
        </p:nvSpPr>
        <p:spPr>
          <a:xfrm>
            <a:off x="6360527" y="4213891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BA0E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0L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9FDC2039-2BF3-484D-BE70-A1C8E4F494C2}"/>
              </a:ext>
            </a:extLst>
          </p:cNvPr>
          <p:cNvSpPr txBox="1"/>
          <p:nvPr/>
        </p:nvSpPr>
        <p:spPr>
          <a:xfrm>
            <a:off x="4848048" y="4543645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BA0E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BRL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D49FDD7-0D63-4D51-A9F8-DFBF3A37C652}"/>
              </a:ext>
            </a:extLst>
          </p:cNvPr>
          <p:cNvSpPr txBox="1"/>
          <p:nvPr/>
        </p:nvSpPr>
        <p:spPr>
          <a:xfrm>
            <a:off x="5894528" y="4533485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BA0E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BRL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FF0D5335-C8F0-4D6A-9000-AEC9F57CA406}"/>
              </a:ext>
            </a:extLst>
          </p:cNvPr>
          <p:cNvSpPr txBox="1"/>
          <p:nvPr/>
        </p:nvSpPr>
        <p:spPr>
          <a:xfrm>
            <a:off x="5455163" y="4204794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BA0E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1L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6345E91-67DB-4C5A-AECB-91E5542B19C2}"/>
              </a:ext>
            </a:extLst>
          </p:cNvPr>
          <p:cNvSpPr txBox="1"/>
          <p:nvPr/>
        </p:nvSpPr>
        <p:spPr>
          <a:xfrm>
            <a:off x="7237772" y="4204794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BA0E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1L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277B4A97-14BF-40AC-A934-AEAAE12B3835}"/>
              </a:ext>
            </a:extLst>
          </p:cNvPr>
          <p:cNvSpPr txBox="1"/>
          <p:nvPr/>
        </p:nvSpPr>
        <p:spPr>
          <a:xfrm>
            <a:off x="6647862" y="4529393"/>
            <a:ext cx="71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BA0E6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BRL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6A62F6-8E38-43B9-A47E-6676BA9E4EB4}"/>
              </a:ext>
            </a:extLst>
          </p:cNvPr>
          <p:cNvSpPr txBox="1"/>
          <p:nvPr/>
        </p:nvSpPr>
        <p:spPr>
          <a:xfrm>
            <a:off x="499947" y="4509426"/>
            <a:ext cx="208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BBBB00"/>
                </a:solidFill>
              </a:rPr>
              <a:t>Half-bridge </a:t>
            </a:r>
            <a:r>
              <a:rPr lang="de-DE" dirty="0" err="1">
                <a:solidFill>
                  <a:srgbClr val="BBBB00"/>
                </a:solidFill>
              </a:rPr>
              <a:t>output</a:t>
            </a:r>
            <a:r>
              <a:rPr lang="de-DE" dirty="0">
                <a:solidFill>
                  <a:srgbClr val="BBBB00"/>
                </a:solidFill>
              </a:rPr>
              <a:t> </a:t>
            </a:r>
            <a:r>
              <a:rPr lang="de-DE" dirty="0" err="1">
                <a:solidFill>
                  <a:srgbClr val="BBBB00"/>
                </a:solidFill>
              </a:rPr>
              <a:t>to</a:t>
            </a:r>
            <a:r>
              <a:rPr lang="de-DE" dirty="0">
                <a:solidFill>
                  <a:srgbClr val="BBBB00"/>
                </a:solidFill>
              </a:rPr>
              <a:t> </a:t>
            </a:r>
            <a:r>
              <a:rPr lang="de-DE" dirty="0" err="1">
                <a:solidFill>
                  <a:srgbClr val="BBBB00"/>
                </a:solidFill>
              </a:rPr>
              <a:t>primary</a:t>
            </a:r>
            <a:r>
              <a:rPr lang="de-DE" dirty="0">
                <a:solidFill>
                  <a:srgbClr val="BBBB00"/>
                </a:solidFill>
              </a:rPr>
              <a:t> </a:t>
            </a:r>
            <a:r>
              <a:rPr lang="de-DE" dirty="0" err="1">
                <a:solidFill>
                  <a:srgbClr val="BBBB00"/>
                </a:solidFill>
              </a:rPr>
              <a:t>piezo</a:t>
            </a:r>
            <a:endParaRPr lang="de-DE" dirty="0">
              <a:solidFill>
                <a:srgbClr val="BBBB00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8CCB66A-F3A5-44DF-AAA8-2FD130ECA6D5}"/>
              </a:ext>
            </a:extLst>
          </p:cNvPr>
          <p:cNvSpPr txBox="1"/>
          <p:nvPr/>
        </p:nvSpPr>
        <p:spPr>
          <a:xfrm>
            <a:off x="461139" y="2744774"/>
            <a:ext cx="216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2B58E0"/>
                </a:solidFill>
              </a:rPr>
              <a:t>Low-</a:t>
            </a:r>
            <a:r>
              <a:rPr lang="de-DE" dirty="0" err="1">
                <a:solidFill>
                  <a:srgbClr val="2B58E0"/>
                </a:solidFill>
              </a:rPr>
              <a:t>side</a:t>
            </a:r>
            <a:r>
              <a:rPr lang="de-DE" dirty="0">
                <a:solidFill>
                  <a:srgbClr val="2B58E0"/>
                </a:solidFill>
              </a:rPr>
              <a:t> </a:t>
            </a:r>
            <a:r>
              <a:rPr lang="de-DE" dirty="0"/>
              <a:t>and</a:t>
            </a:r>
            <a:r>
              <a:rPr lang="de-DE" dirty="0">
                <a:solidFill>
                  <a:srgbClr val="2B58E0"/>
                </a:solidFill>
              </a:rPr>
              <a:t> </a:t>
            </a:r>
            <a:br>
              <a:rPr lang="de-DE" dirty="0">
                <a:solidFill>
                  <a:srgbClr val="2B58E0"/>
                </a:solidFill>
              </a:rPr>
            </a:br>
            <a:r>
              <a:rPr lang="de-DE" dirty="0">
                <a:solidFill>
                  <a:srgbClr val="2EBD0D"/>
                </a:solidFill>
              </a:rPr>
              <a:t>high-</a:t>
            </a:r>
            <a:r>
              <a:rPr lang="de-DE" dirty="0" err="1">
                <a:solidFill>
                  <a:srgbClr val="2EBD0D"/>
                </a:solidFill>
              </a:rPr>
              <a:t>side</a:t>
            </a:r>
            <a:r>
              <a:rPr lang="de-DE" dirty="0">
                <a:solidFill>
                  <a:srgbClr val="2B58E0"/>
                </a:solidFill>
              </a:rPr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FPGA</a:t>
            </a:r>
          </a:p>
        </p:txBody>
      </p:sp>
    </p:spTree>
    <p:extLst>
      <p:ext uri="{BB962C8B-B14F-4D97-AF65-F5344CB8AC3E}">
        <p14:creationId xmlns:p14="http://schemas.microsoft.com/office/powerpoint/2010/main" val="82122505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– </a:t>
            </a:r>
            <a:r>
              <a:rPr lang="de-DE" dirty="0" err="1"/>
              <a:t>TRANsMISSION</a:t>
            </a:r>
            <a:r>
              <a:rPr lang="de-DE" dirty="0"/>
              <a:t>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4AC96A8-B13D-428C-9627-829734420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7027" r="-339" b="-445"/>
          <a:stretch/>
        </p:blipFill>
        <p:spPr>
          <a:xfrm>
            <a:off x="2603749" y="2275839"/>
            <a:ext cx="7032128" cy="420433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66A62F6-8E38-43B9-A47E-6676BA9E4EB4}"/>
              </a:ext>
            </a:extLst>
          </p:cNvPr>
          <p:cNvSpPr txBox="1"/>
          <p:nvPr/>
        </p:nvSpPr>
        <p:spPr>
          <a:xfrm>
            <a:off x="499947" y="4509426"/>
            <a:ext cx="2082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rgbClr val="BBBB00"/>
                </a:solidFill>
              </a:rPr>
              <a:t>Half-bridge </a:t>
            </a:r>
            <a:r>
              <a:rPr lang="de-DE" dirty="0" err="1">
                <a:solidFill>
                  <a:srgbClr val="BBBB00"/>
                </a:solidFill>
              </a:rPr>
              <a:t>output</a:t>
            </a:r>
            <a:r>
              <a:rPr lang="de-DE" dirty="0">
                <a:solidFill>
                  <a:srgbClr val="BBBB00"/>
                </a:solidFill>
              </a:rPr>
              <a:t> </a:t>
            </a:r>
            <a:r>
              <a:rPr lang="de-DE" dirty="0" err="1">
                <a:solidFill>
                  <a:srgbClr val="BBBB00"/>
                </a:solidFill>
              </a:rPr>
              <a:t>to</a:t>
            </a:r>
            <a:r>
              <a:rPr lang="de-DE" dirty="0">
                <a:solidFill>
                  <a:srgbClr val="BBBB00"/>
                </a:solidFill>
              </a:rPr>
              <a:t> </a:t>
            </a:r>
            <a:r>
              <a:rPr lang="de-DE" dirty="0" err="1">
                <a:solidFill>
                  <a:srgbClr val="BBBB00"/>
                </a:solidFill>
              </a:rPr>
              <a:t>primary</a:t>
            </a:r>
            <a:r>
              <a:rPr lang="de-DE" dirty="0">
                <a:solidFill>
                  <a:srgbClr val="BBBB00"/>
                </a:solidFill>
              </a:rPr>
              <a:t> </a:t>
            </a:r>
            <a:r>
              <a:rPr lang="de-DE" dirty="0" err="1">
                <a:solidFill>
                  <a:srgbClr val="BBBB00"/>
                </a:solidFill>
              </a:rPr>
              <a:t>piezo</a:t>
            </a:r>
            <a:endParaRPr lang="de-DE" dirty="0">
              <a:solidFill>
                <a:srgbClr val="BBBB00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8CCB66A-F3A5-44DF-AAA8-2FD130ECA6D5}"/>
              </a:ext>
            </a:extLst>
          </p:cNvPr>
          <p:cNvSpPr txBox="1"/>
          <p:nvPr/>
        </p:nvSpPr>
        <p:spPr>
          <a:xfrm>
            <a:off x="474804" y="3219065"/>
            <a:ext cx="216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rgbClr val="2EBD0D"/>
                </a:solidFill>
              </a:rPr>
              <a:t>Secondary</a:t>
            </a:r>
            <a:r>
              <a:rPr lang="de-DE" dirty="0">
                <a:solidFill>
                  <a:srgbClr val="2EBD0D"/>
                </a:solidFill>
              </a:rPr>
              <a:t> </a:t>
            </a:r>
            <a:r>
              <a:rPr lang="de-DE" dirty="0" err="1">
                <a:solidFill>
                  <a:srgbClr val="2EBD0D"/>
                </a:solidFill>
              </a:rPr>
              <a:t>piezo</a:t>
            </a:r>
            <a:r>
              <a:rPr lang="de-DE" dirty="0">
                <a:solidFill>
                  <a:srgbClr val="2EBD0D"/>
                </a:solidFill>
              </a:rPr>
              <a:t> </a:t>
            </a:r>
            <a:r>
              <a:rPr lang="de-DE" dirty="0" err="1">
                <a:solidFill>
                  <a:srgbClr val="2EBD0D"/>
                </a:solidFill>
              </a:rPr>
              <a:t>output</a:t>
            </a:r>
            <a:endParaRPr lang="de-DE" dirty="0">
              <a:solidFill>
                <a:srgbClr val="2EB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369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– </a:t>
            </a:r>
            <a:r>
              <a:rPr lang="de-DE" dirty="0" err="1"/>
              <a:t>Comparator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130590-0615-4E88-8F35-9DF3D9776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5960" r="-339" b="396"/>
          <a:stretch/>
        </p:blipFill>
        <p:spPr>
          <a:xfrm>
            <a:off x="2603749" y="2265679"/>
            <a:ext cx="7032128" cy="42144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F573C3-1524-49FD-AD5B-D830F0A37625}"/>
              </a:ext>
            </a:extLst>
          </p:cNvPr>
          <p:cNvSpPr txBox="1"/>
          <p:nvPr/>
        </p:nvSpPr>
        <p:spPr>
          <a:xfrm>
            <a:off x="246240" y="2782669"/>
            <a:ext cx="2273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9AFF"/>
                </a:solidFill>
              </a:rPr>
              <a:t>Amplified</a:t>
            </a:r>
            <a:r>
              <a:rPr lang="de-DE" dirty="0">
                <a:solidFill>
                  <a:srgbClr val="FF9AFF"/>
                </a:solidFill>
              </a:rPr>
              <a:t> differential </a:t>
            </a:r>
            <a:r>
              <a:rPr lang="de-DE" dirty="0" err="1">
                <a:solidFill>
                  <a:srgbClr val="FF9AFF"/>
                </a:solidFill>
              </a:rPr>
              <a:t>input</a:t>
            </a:r>
            <a:r>
              <a:rPr lang="de-DE" dirty="0">
                <a:solidFill>
                  <a:srgbClr val="FF9AFF"/>
                </a:solidFill>
              </a:rPr>
              <a:t> </a:t>
            </a:r>
            <a:r>
              <a:rPr lang="de-DE" dirty="0" err="1">
                <a:solidFill>
                  <a:srgbClr val="FF9AFF"/>
                </a:solidFill>
              </a:rPr>
              <a:t>signal</a:t>
            </a:r>
            <a:endParaRPr lang="de-DE" dirty="0">
              <a:solidFill>
                <a:srgbClr val="FF9AFF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F46851-9EAD-4EF8-AC44-BF40D1A4B212}"/>
              </a:ext>
            </a:extLst>
          </p:cNvPr>
          <p:cNvSpPr txBox="1"/>
          <p:nvPr/>
        </p:nvSpPr>
        <p:spPr>
          <a:xfrm>
            <a:off x="246240" y="3801475"/>
            <a:ext cx="216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F5F500"/>
                </a:solidFill>
              </a:rPr>
              <a:t>Digital </a:t>
            </a:r>
            <a:r>
              <a:rPr lang="de-DE" dirty="0" err="1">
                <a:solidFill>
                  <a:srgbClr val="F5F500"/>
                </a:solidFill>
              </a:rPr>
              <a:t>comparator</a:t>
            </a:r>
            <a:r>
              <a:rPr lang="de-DE" dirty="0">
                <a:solidFill>
                  <a:srgbClr val="F5F500"/>
                </a:solidFill>
              </a:rPr>
              <a:t> </a:t>
            </a:r>
            <a:r>
              <a:rPr lang="de-DE" dirty="0" err="1">
                <a:solidFill>
                  <a:srgbClr val="F5F500"/>
                </a:solidFill>
              </a:rPr>
              <a:t>output</a:t>
            </a:r>
            <a:endParaRPr lang="de-DE" dirty="0">
              <a:solidFill>
                <a:srgbClr val="F5F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4202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F3FAD9E-671E-4657-9498-A6871926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– </a:t>
            </a:r>
            <a:r>
              <a:rPr lang="de-DE" dirty="0" err="1"/>
              <a:t>adc</a:t>
            </a:r>
            <a:r>
              <a:rPr lang="de-DE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EEA917-6114-417F-A2A3-C38EFCFE8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90E12FB-ECAA-447F-AE71-42E3B50D4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2F1957-37B7-45B1-AA95-2EB06874A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A0A4F1AE-A38E-4AE9-B6C2-29E9A5A6181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3" y="2405311"/>
            <a:ext cx="5580062" cy="3649165"/>
          </a:xfrm>
        </p:spPr>
      </p:pic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CE4B244C-3EE8-48E3-BB50-2337A1CF69B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88" y="2410059"/>
            <a:ext cx="5580062" cy="3639670"/>
          </a:xfrm>
        </p:spPr>
      </p:pic>
    </p:spTree>
    <p:extLst>
      <p:ext uri="{BB962C8B-B14F-4D97-AF65-F5344CB8AC3E}">
        <p14:creationId xmlns:p14="http://schemas.microsoft.com/office/powerpoint/2010/main" val="604788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85234-D8E1-4927-9FFC-F861F0C82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Hardware </a:t>
            </a:r>
            <a:r>
              <a:rPr lang="de-DE" dirty="0" err="1"/>
              <a:t>platform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Drives </a:t>
            </a:r>
            <a:r>
              <a:rPr lang="de-DE" dirty="0" err="1"/>
              <a:t>piezo</a:t>
            </a:r>
            <a:r>
              <a:rPr lang="de-DE" dirty="0"/>
              <a:t> at </a:t>
            </a:r>
            <a:r>
              <a:rPr lang="de-DE" dirty="0" err="1"/>
              <a:t>specified</a:t>
            </a:r>
            <a:r>
              <a:rPr lang="de-DE" dirty="0"/>
              <a:t> </a:t>
            </a:r>
            <a:r>
              <a:rPr lang="de-DE" dirty="0" err="1"/>
              <a:t>loads</a:t>
            </a:r>
            <a:r>
              <a:rPr lang="de-DE" dirty="0"/>
              <a:t> (38 V, 100 </a:t>
            </a:r>
            <a:r>
              <a:rPr lang="el-GR" dirty="0"/>
              <a:t>Ω</a:t>
            </a:r>
            <a:r>
              <a:rPr lang="de-DE" dirty="0"/>
              <a:t> </a:t>
            </a:r>
            <a:r>
              <a:rPr lang="de-DE" dirty="0" err="1"/>
              <a:t>load</a:t>
            </a:r>
            <a:r>
              <a:rPr lang="de-DE" dirty="0"/>
              <a:t>, 2 MHz </a:t>
            </a:r>
            <a:r>
              <a:rPr lang="de-DE" dirty="0" err="1"/>
              <a:t>switching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Sampling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5 MHz </a:t>
            </a:r>
            <a:r>
              <a:rPr lang="de-DE" dirty="0" err="1"/>
              <a:t>signals</a:t>
            </a:r>
            <a:r>
              <a:rPr lang="de-DE" dirty="0"/>
              <a:t> (ADC)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25 MHz (</a:t>
            </a:r>
            <a:r>
              <a:rPr lang="de-DE" dirty="0" err="1"/>
              <a:t>comparator</a:t>
            </a:r>
            <a:r>
              <a:rPr lang="de-DE" dirty="0"/>
              <a:t>)</a:t>
            </a:r>
          </a:p>
          <a:p>
            <a:r>
              <a:rPr lang="de-DE" dirty="0"/>
              <a:t>Software </a:t>
            </a:r>
            <a:r>
              <a:rPr lang="de-DE" dirty="0" err="1"/>
              <a:t>platform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OOK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scheme</a:t>
            </a:r>
            <a:endParaRPr lang="de-DE" dirty="0"/>
          </a:p>
          <a:p>
            <a:pPr lvl="1"/>
            <a:r>
              <a:rPr lang="de-DE" dirty="0"/>
              <a:t>Variable </a:t>
            </a:r>
            <a:r>
              <a:rPr lang="de-DE" dirty="0" err="1"/>
              <a:t>sampling</a:t>
            </a:r>
            <a:r>
              <a:rPr lang="de-DE" dirty="0"/>
              <a:t> </a:t>
            </a:r>
            <a:r>
              <a:rPr lang="de-DE" dirty="0" err="1"/>
              <a:t>frequency</a:t>
            </a:r>
            <a:r>
              <a:rPr lang="de-DE" dirty="0"/>
              <a:t> and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width</a:t>
            </a:r>
            <a:endParaRPr lang="de-DE" dirty="0"/>
          </a:p>
          <a:p>
            <a:pPr lvl="1"/>
            <a:endParaRPr lang="de-DE" dirty="0"/>
          </a:p>
          <a:p>
            <a:r>
              <a:rPr lang="de-DE" dirty="0"/>
              <a:t>Possible </a:t>
            </a:r>
            <a:r>
              <a:rPr lang="de-DE" dirty="0" err="1"/>
              <a:t>improvements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Increased</a:t>
            </a:r>
            <a:r>
              <a:rPr lang="de-DE" dirty="0"/>
              <a:t> host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speed</a:t>
            </a:r>
            <a:endParaRPr lang="de-DE" dirty="0"/>
          </a:p>
          <a:p>
            <a:pPr lvl="1"/>
            <a:r>
              <a:rPr lang="de-DE" dirty="0"/>
              <a:t>Other </a:t>
            </a:r>
            <a:r>
              <a:rPr lang="de-DE" dirty="0" err="1"/>
              <a:t>transmission</a:t>
            </a:r>
            <a:r>
              <a:rPr lang="de-DE" dirty="0"/>
              <a:t> </a:t>
            </a:r>
            <a:r>
              <a:rPr lang="de-DE" dirty="0" err="1"/>
              <a:t>schemes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42925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RESULTS – VGA 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0130590-0615-4E88-8F35-9DF3D97768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" t="6612" r="-339" b="-256"/>
          <a:stretch/>
        </p:blipFill>
        <p:spPr>
          <a:xfrm>
            <a:off x="2603749" y="2265679"/>
            <a:ext cx="7032128" cy="421449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EF573C3-1524-49FD-AD5B-D830F0A37625}"/>
              </a:ext>
            </a:extLst>
          </p:cNvPr>
          <p:cNvSpPr txBox="1"/>
          <p:nvPr/>
        </p:nvSpPr>
        <p:spPr>
          <a:xfrm>
            <a:off x="246240" y="2782669"/>
            <a:ext cx="2273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>
                <a:solidFill>
                  <a:srgbClr val="FF9AFF"/>
                </a:solidFill>
              </a:rPr>
              <a:t>Amplified</a:t>
            </a:r>
            <a:r>
              <a:rPr lang="de-DE" dirty="0">
                <a:solidFill>
                  <a:srgbClr val="FF9AFF"/>
                </a:solidFill>
              </a:rPr>
              <a:t> differential </a:t>
            </a:r>
            <a:r>
              <a:rPr lang="de-DE" dirty="0" err="1">
                <a:solidFill>
                  <a:srgbClr val="FF9AFF"/>
                </a:solidFill>
              </a:rPr>
              <a:t>output</a:t>
            </a:r>
            <a:r>
              <a:rPr lang="de-DE" dirty="0">
                <a:solidFill>
                  <a:srgbClr val="FF9AFF"/>
                </a:solidFill>
              </a:rPr>
              <a:t> </a:t>
            </a:r>
            <a:r>
              <a:rPr lang="de-DE" dirty="0" err="1">
                <a:solidFill>
                  <a:srgbClr val="FF9AFF"/>
                </a:solidFill>
              </a:rPr>
              <a:t>signal</a:t>
            </a:r>
            <a:endParaRPr lang="de-DE" dirty="0">
              <a:solidFill>
                <a:srgbClr val="FF9AFF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8F46851-9EAD-4EF8-AC44-BF40D1A4B212}"/>
              </a:ext>
            </a:extLst>
          </p:cNvPr>
          <p:cNvSpPr txBox="1"/>
          <p:nvPr/>
        </p:nvSpPr>
        <p:spPr>
          <a:xfrm>
            <a:off x="246240" y="3801475"/>
            <a:ext cx="216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>
                <a:solidFill>
                  <a:srgbClr val="2B58E0"/>
                </a:solidFill>
              </a:rPr>
              <a:t>10 mV </a:t>
            </a:r>
            <a:br>
              <a:rPr lang="de-DE" dirty="0">
                <a:solidFill>
                  <a:srgbClr val="2B58E0"/>
                </a:solidFill>
              </a:rPr>
            </a:br>
            <a:r>
              <a:rPr lang="de-DE" dirty="0" err="1">
                <a:solidFill>
                  <a:srgbClr val="2B58E0"/>
                </a:solidFill>
              </a:rPr>
              <a:t>input</a:t>
            </a:r>
            <a:r>
              <a:rPr lang="de-DE" dirty="0">
                <a:solidFill>
                  <a:srgbClr val="2B58E0"/>
                </a:solidFill>
              </a:rPr>
              <a:t> </a:t>
            </a:r>
            <a:r>
              <a:rPr lang="de-DE" dirty="0" err="1">
                <a:solidFill>
                  <a:srgbClr val="2B58E0"/>
                </a:solidFill>
              </a:rPr>
              <a:t>signal</a:t>
            </a:r>
            <a:endParaRPr lang="de-DE" dirty="0">
              <a:solidFill>
                <a:srgbClr val="2B58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813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463884-BA52-48A4-AD78-F279F3D1D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FD800B8-4B8E-4A43-8320-213A944A9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909CA-F0E9-48B5-8B72-DE898D86ED75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E67E69-6862-43CD-AA05-C6AA6D64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B1A0A2-5CB8-44FC-B26B-8D51DD859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42DB1F95-2F89-45F5-9D37-EE4359718497}"/>
              </a:ext>
            </a:extLst>
          </p:cNvPr>
          <p:cNvSpPr txBox="1">
            <a:spLocks/>
          </p:cNvSpPr>
          <p:nvPr/>
        </p:nvSpPr>
        <p:spPr>
          <a:xfrm>
            <a:off x="-24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de-DE" sz="1800" dirty="0" err="1">
                <a:latin typeface="+mn-lt"/>
                <a:ea typeface="MS PGothic" panose="020B0600070205080204" pitchFamily="34" charset="-128"/>
              </a:rPr>
              <a:t>Overview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B88CB3-1EA7-4D24-9998-D404355018C6}"/>
              </a:ext>
            </a:extLst>
          </p:cNvPr>
          <p:cNvSpPr txBox="1">
            <a:spLocks/>
          </p:cNvSpPr>
          <p:nvPr/>
        </p:nvSpPr>
        <p:spPr>
          <a:xfrm>
            <a:off x="360000" y="3383644"/>
            <a:ext cx="4608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PCB Design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1C82BD4F-9F29-469C-9AAB-0C12215AF337}"/>
              </a:ext>
            </a:extLst>
          </p:cNvPr>
          <p:cNvSpPr txBox="1">
            <a:spLocks/>
          </p:cNvSpPr>
          <p:nvPr/>
        </p:nvSpPr>
        <p:spPr>
          <a:xfrm>
            <a:off x="696000" y="4103763"/>
            <a:ext cx="427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FPGA </a:t>
            </a:r>
            <a:r>
              <a:rPr lang="de-DE" sz="1800" dirty="0" err="1">
                <a:latin typeface="+mn-lt"/>
                <a:ea typeface="MS PGothic" panose="020B0600070205080204" pitchFamily="34" charset="-128"/>
              </a:rPr>
              <a:t>logic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F0862E73-3E99-4FA2-B71C-595200A6E16F}"/>
              </a:ext>
            </a:extLst>
          </p:cNvPr>
          <p:cNvSpPr txBox="1">
            <a:spLocks/>
          </p:cNvSpPr>
          <p:nvPr/>
        </p:nvSpPr>
        <p:spPr>
          <a:xfrm>
            <a:off x="1056000" y="4823882"/>
            <a:ext cx="391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800" dirty="0" err="1">
                <a:latin typeface="+mn-lt"/>
                <a:ea typeface="MS PGothic" panose="020B0600070205080204" pitchFamily="34" charset="-128"/>
              </a:rPr>
              <a:t>Results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F214108E-9521-4544-8B02-2C1AE1044010}"/>
              </a:ext>
            </a:extLst>
          </p:cNvPr>
          <p:cNvSpPr txBox="1">
            <a:spLocks/>
          </p:cNvSpPr>
          <p:nvPr/>
        </p:nvSpPr>
        <p:spPr>
          <a:xfrm>
            <a:off x="1416000" y="5544000"/>
            <a:ext cx="355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800" dirty="0" err="1">
                <a:latin typeface="+mn-lt"/>
                <a:ea typeface="MS PGothic" panose="020B0600070205080204" pitchFamily="34" charset="-128"/>
              </a:rPr>
              <a:t>Conclusion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570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57E1A6-43BD-4C5C-BD7A-7B289A44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Fifo</a:t>
            </a:r>
            <a:r>
              <a:rPr lang="de-DE" dirty="0"/>
              <a:t> </a:t>
            </a:r>
            <a:r>
              <a:rPr lang="de-DE" dirty="0" err="1"/>
              <a:t>chain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5034B-B091-4F6E-B7A5-5E6AD4621D8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F9A74-E43C-4088-BABD-A44FCE37A5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004C39-F83B-4413-9241-752E5121AAB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BE0EEF5-B028-4504-8F82-2C00AC55B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66" t="20513" r="22596" b="12137"/>
          <a:stretch/>
        </p:blipFill>
        <p:spPr>
          <a:xfrm>
            <a:off x="696000" y="2002565"/>
            <a:ext cx="2808862" cy="400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83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1BBB72-4FF5-4B04-B856-7E7CD9DF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OVERVIEW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85234-D8E1-4927-9FFC-F861F0C82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9696000" cy="4500000"/>
          </a:xfrm>
        </p:spPr>
        <p:txBody>
          <a:bodyPr/>
          <a:lstStyle/>
          <a:p>
            <a:r>
              <a:rPr lang="de-DE" dirty="0" err="1"/>
              <a:t>Piezoelectric</a:t>
            </a:r>
            <a:r>
              <a:rPr lang="de-DE" dirty="0"/>
              <a:t> </a:t>
            </a:r>
            <a:r>
              <a:rPr lang="de-DE" dirty="0" err="1"/>
              <a:t>transducers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harvesting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Aim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Piezo</a:t>
            </a:r>
            <a:r>
              <a:rPr lang="de-DE" dirty="0"/>
              <a:t> </a:t>
            </a:r>
            <a:r>
              <a:rPr lang="de-DE" dirty="0" err="1"/>
              <a:t>driver</a:t>
            </a:r>
            <a:r>
              <a:rPr lang="de-DE" dirty="0"/>
              <a:t>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transmission</a:t>
            </a:r>
            <a:r>
              <a:rPr lang="de-DE" dirty="0"/>
              <a:t> and </a:t>
            </a:r>
            <a:r>
              <a:rPr lang="de-DE" dirty="0" err="1"/>
              <a:t>reception</a:t>
            </a:r>
            <a:endParaRPr lang="de-DE" dirty="0"/>
          </a:p>
          <a:p>
            <a:pPr lvl="1">
              <a:buFont typeface="Arial" panose="020B0604020202020204" pitchFamily="34" charset="0"/>
              <a:buChar char="→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hardware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platform</a:t>
            </a:r>
            <a:r>
              <a:rPr lang="de-DE" dirty="0">
                <a:sym typeface="Wingdings" panose="05000000000000000000" pitchFamily="2" charset="2"/>
              </a:rPr>
              <a:t> (PCB)</a:t>
            </a:r>
          </a:p>
          <a:p>
            <a:pPr lvl="1">
              <a:buFont typeface="Arial" panose="020B0604020202020204" pitchFamily="34" charset="0"/>
              <a:buChar char="→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software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platform</a:t>
            </a:r>
            <a:r>
              <a:rPr lang="de-DE" dirty="0">
                <a:sym typeface="Wingdings" panose="05000000000000000000" pitchFamily="2" charset="2"/>
              </a:rPr>
              <a:t> (FPGA </a:t>
            </a:r>
            <a:r>
              <a:rPr lang="de-DE" dirty="0" err="1">
                <a:sym typeface="Wingdings" panose="05000000000000000000" pitchFamily="2" charset="2"/>
              </a:rPr>
              <a:t>logic</a:t>
            </a:r>
            <a:r>
              <a:rPr lang="de-DE" dirty="0">
                <a:sym typeface="Wingdings" panose="05000000000000000000" pitchFamily="2" charset="2"/>
              </a:rPr>
              <a:t>)</a:t>
            </a:r>
          </a:p>
          <a:p>
            <a:pPr lvl="1">
              <a:buFont typeface="Arial" panose="020B0604020202020204" pitchFamily="34" charset="0"/>
              <a:buChar char="→"/>
            </a:pPr>
            <a:endParaRPr lang="de-DE" dirty="0">
              <a:sym typeface="Wingdings" panose="05000000000000000000" pitchFamily="2" charset="2"/>
            </a:endParaRPr>
          </a:p>
          <a:p>
            <a:pPr lvl="1">
              <a:buFont typeface="Arial" panose="020B0604020202020204" pitchFamily="34" charset="0"/>
              <a:buChar char="→"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011782-FCB2-462C-8B43-3FD0D033ED1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D1FA101-7975-4A7A-80DC-A801ED3CCA80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3FB5B97-6620-433E-B3AC-8CA7AFF394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Custom ASIC Test PCB for Ultrasonic Communication</a:t>
            </a:r>
            <a:r>
              <a:rPr lang="de-DE"/>
              <a:t> / Malte 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97BCF8-16C1-4F6D-BD04-1F8612766F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graphicFrame>
        <p:nvGraphicFramePr>
          <p:cNvPr id="7" name="Objekt 6">
            <a:extLst>
              <a:ext uri="{FF2B5EF4-FFF2-40B4-BE49-F238E27FC236}">
                <a16:creationId xmlns:a16="http://schemas.microsoft.com/office/drawing/2014/main" id="{57FB1EF0-13CC-468A-91E8-D9DA30D2E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9419172"/>
              </p:ext>
            </p:extLst>
          </p:nvPr>
        </p:nvGraphicFramePr>
        <p:xfrm>
          <a:off x="696000" y="2674937"/>
          <a:ext cx="6370638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3" name="Acrobat Document" r:id="rId4" imgW="6370178" imgH="1508477" progId="Acrobat.Document.DC">
                  <p:embed/>
                </p:oleObj>
              </mc:Choice>
              <mc:Fallback>
                <p:oleObj name="Acrobat Document" r:id="rId4" imgW="6370178" imgH="150847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6000" y="2674937"/>
                        <a:ext cx="6370638" cy="1508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785014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DESIGN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600064B-43E4-4727-9560-9746FF9ABA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5535" y="1979613"/>
            <a:ext cx="6228555" cy="4500561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CAC40-D7A7-4779-92F1-FC7C3F3C3028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CAC40-D7A7-4779-92F1-FC7C3F3C3028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5031CF-A990-4578-821B-2C722939C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4296000" cy="4500000"/>
          </a:xfrm>
        </p:spPr>
        <p:txBody>
          <a:bodyPr anchor="ctr"/>
          <a:lstStyle/>
          <a:p>
            <a:pPr marL="0" indent="0">
              <a:buNone/>
            </a:pPr>
            <a:r>
              <a:rPr lang="de-DE" b="1" dirty="0"/>
              <a:t>Power </a:t>
            </a:r>
            <a:r>
              <a:rPr lang="de-DE" b="1" dirty="0" err="1"/>
              <a:t>stage</a:t>
            </a:r>
            <a:r>
              <a:rPr lang="de-DE" b="1" dirty="0"/>
              <a:t>:</a:t>
            </a:r>
          </a:p>
          <a:p>
            <a:r>
              <a:rPr lang="de-DE" dirty="0"/>
              <a:t>Rails: 3.3V, 5VA, 5VD, 12V, 38V</a:t>
            </a:r>
          </a:p>
          <a:p>
            <a:r>
              <a:rPr lang="de-DE" dirty="0"/>
              <a:t>NCP1117 3.3V &amp; 5V LDO </a:t>
            </a:r>
          </a:p>
          <a:p>
            <a:r>
              <a:rPr lang="de-DE" dirty="0"/>
              <a:t>3 </a:t>
            </a:r>
            <a:r>
              <a:rPr lang="de-DE" dirty="0" err="1"/>
              <a:t>connectors</a:t>
            </a:r>
            <a:endParaRPr lang="de-DE" dirty="0"/>
          </a:p>
          <a:p>
            <a:r>
              <a:rPr lang="de-DE" dirty="0"/>
              <a:t>Reverse </a:t>
            </a:r>
            <a:r>
              <a:rPr lang="de-DE" dirty="0" err="1"/>
              <a:t>polarity</a:t>
            </a:r>
            <a:r>
              <a:rPr lang="de-DE" dirty="0"/>
              <a:t> </a:t>
            </a:r>
            <a:r>
              <a:rPr lang="de-DE" dirty="0" err="1"/>
              <a:t>protection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endParaRPr lang="de-DE" dirty="0"/>
          </a:p>
        </p:txBody>
      </p:sp>
      <p:pic>
        <p:nvPicPr>
          <p:cNvPr id="12" name="Inhaltsplatzhalter 7">
            <a:extLst>
              <a:ext uri="{FF2B5EF4-FFF2-40B4-BE49-F238E27FC236}">
                <a16:creationId xmlns:a16="http://schemas.microsoft.com/office/drawing/2014/main" id="{C1EDBD03-E2FA-4A25-BC66-E74543784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02" y="1979438"/>
            <a:ext cx="6228555" cy="450056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CC5CB9-0A0B-4042-98F5-442D660E57A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 t="1270" r="21304" b="71409"/>
          <a:stretch/>
        </p:blipFill>
        <p:spPr>
          <a:xfrm>
            <a:off x="4676775" y="2057400"/>
            <a:ext cx="6099225" cy="1641388"/>
          </a:xfrm>
          <a:custGeom>
            <a:avLst/>
            <a:gdLst>
              <a:gd name="connsiteX0" fmla="*/ 0 w 4523976"/>
              <a:gd name="connsiteY0" fmla="*/ 0 h 1065811"/>
              <a:gd name="connsiteX1" fmla="*/ 4523976 w 4523976"/>
              <a:gd name="connsiteY1" fmla="*/ 0 h 1065811"/>
              <a:gd name="connsiteX2" fmla="*/ 4523976 w 4523976"/>
              <a:gd name="connsiteY2" fmla="*/ 1065811 h 1065811"/>
              <a:gd name="connsiteX3" fmla="*/ 0 w 4523976"/>
              <a:gd name="connsiteY3" fmla="*/ 1065811 h 106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976" h="1065811">
                <a:moveTo>
                  <a:pt x="0" y="0"/>
                </a:moveTo>
                <a:lnTo>
                  <a:pt x="4523976" y="0"/>
                </a:lnTo>
                <a:lnTo>
                  <a:pt x="4523976" y="1065811"/>
                </a:lnTo>
                <a:lnTo>
                  <a:pt x="0" y="1065811"/>
                </a:lnTo>
                <a:close/>
              </a:path>
            </a:pathLst>
          </a:custGeom>
          <a:ln w="28575">
            <a:solidFill>
              <a:srgbClr val="024E88"/>
            </a:solidFill>
          </a:ln>
        </p:spPr>
      </p:pic>
    </p:spTree>
    <p:extLst>
      <p:ext uri="{BB962C8B-B14F-4D97-AF65-F5344CB8AC3E}">
        <p14:creationId xmlns:p14="http://schemas.microsoft.com/office/powerpoint/2010/main" val="1655573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nhaltsplatzhalter 7">
            <a:extLst>
              <a:ext uri="{FF2B5EF4-FFF2-40B4-BE49-F238E27FC236}">
                <a16:creationId xmlns:a16="http://schemas.microsoft.com/office/drawing/2014/main" id="{7640B78E-0E6B-4F17-BBAB-E8EFB1995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02" y="1979438"/>
            <a:ext cx="6228555" cy="4500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CAC40-D7A7-4779-92F1-FC7C3F3C3028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EF5031CF-A990-4578-821B-2C722939C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4296000" cy="4500000"/>
          </a:xfrm>
        </p:spPr>
        <p:txBody>
          <a:bodyPr anchor="ctr"/>
          <a:lstStyle/>
          <a:p>
            <a:pPr marL="0" indent="0">
              <a:buNone/>
            </a:pPr>
            <a:r>
              <a:rPr lang="de-DE" b="1" dirty="0"/>
              <a:t>FPGA &amp; I/O:</a:t>
            </a:r>
          </a:p>
          <a:p>
            <a:r>
              <a:rPr lang="de-DE" dirty="0"/>
              <a:t>CMOD S7 (Spartan XC7S25)</a:t>
            </a:r>
          </a:p>
          <a:p>
            <a:r>
              <a:rPr lang="de-DE" dirty="0"/>
              <a:t>Push Buttons</a:t>
            </a:r>
          </a:p>
          <a:p>
            <a:r>
              <a:rPr lang="de-DE" dirty="0"/>
              <a:t>LEDs</a:t>
            </a:r>
          </a:p>
          <a:p>
            <a:r>
              <a:rPr lang="de-DE" dirty="0"/>
              <a:t>DAC</a:t>
            </a:r>
          </a:p>
          <a:p>
            <a:endParaRPr lang="de-DE" dirty="0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0488864E-BE4D-470F-9812-E0F355890D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" t="24973" r="58749" b="19660"/>
          <a:stretch/>
        </p:blipFill>
        <p:spPr>
          <a:xfrm>
            <a:off x="4656002" y="2627176"/>
            <a:ext cx="3239998" cy="3399221"/>
          </a:xfrm>
          <a:custGeom>
            <a:avLst/>
            <a:gdLst>
              <a:gd name="connsiteX0" fmla="*/ 0 w 2350076"/>
              <a:gd name="connsiteY0" fmla="*/ 0 h 2465566"/>
              <a:gd name="connsiteX1" fmla="*/ 2350076 w 2350076"/>
              <a:gd name="connsiteY1" fmla="*/ 0 h 2465566"/>
              <a:gd name="connsiteX2" fmla="*/ 2350076 w 2350076"/>
              <a:gd name="connsiteY2" fmla="*/ 2465566 h 2465566"/>
              <a:gd name="connsiteX3" fmla="*/ 0 w 2350076"/>
              <a:gd name="connsiteY3" fmla="*/ 2465566 h 246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50076" h="2465566">
                <a:moveTo>
                  <a:pt x="0" y="0"/>
                </a:moveTo>
                <a:lnTo>
                  <a:pt x="2350076" y="0"/>
                </a:lnTo>
                <a:lnTo>
                  <a:pt x="2350076" y="2465566"/>
                </a:lnTo>
                <a:lnTo>
                  <a:pt x="0" y="2465566"/>
                </a:lnTo>
                <a:close/>
              </a:path>
            </a:pathLst>
          </a:custGeom>
          <a:ln w="28575">
            <a:solidFill>
              <a:srgbClr val="024E88"/>
            </a:solidFill>
          </a:ln>
        </p:spPr>
      </p:pic>
    </p:spTree>
    <p:extLst>
      <p:ext uri="{BB962C8B-B14F-4D97-AF65-F5344CB8AC3E}">
        <p14:creationId xmlns:p14="http://schemas.microsoft.com/office/powerpoint/2010/main" val="2531447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CAC40-D7A7-4779-92F1-FC7C3F3C3028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13" name="Inhaltsplatzhalter 7">
            <a:extLst>
              <a:ext uri="{FF2B5EF4-FFF2-40B4-BE49-F238E27FC236}">
                <a16:creationId xmlns:a16="http://schemas.microsoft.com/office/drawing/2014/main" id="{E0C1D3F9-6237-4D1E-BEDA-F86ED6155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02" y="1979438"/>
            <a:ext cx="6228555" cy="450056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50CB546-BD53-4202-8D79-A16DBEC4F42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9" t="23337" r="27750" b="51809"/>
          <a:stretch/>
        </p:blipFill>
        <p:spPr>
          <a:xfrm>
            <a:off x="5736000" y="2540336"/>
            <a:ext cx="4681905" cy="2042148"/>
          </a:xfrm>
          <a:custGeom>
            <a:avLst/>
            <a:gdLst>
              <a:gd name="connsiteX0" fmla="*/ 0 w 2561966"/>
              <a:gd name="connsiteY0" fmla="*/ 0 h 1117476"/>
              <a:gd name="connsiteX1" fmla="*/ 2561966 w 2561966"/>
              <a:gd name="connsiteY1" fmla="*/ 0 h 1117476"/>
              <a:gd name="connsiteX2" fmla="*/ 2561966 w 2561966"/>
              <a:gd name="connsiteY2" fmla="*/ 1117476 h 1117476"/>
              <a:gd name="connsiteX3" fmla="*/ 0 w 2561966"/>
              <a:gd name="connsiteY3" fmla="*/ 1117476 h 1117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1966" h="1117476">
                <a:moveTo>
                  <a:pt x="0" y="0"/>
                </a:moveTo>
                <a:lnTo>
                  <a:pt x="2561966" y="0"/>
                </a:lnTo>
                <a:lnTo>
                  <a:pt x="2561966" y="1117476"/>
                </a:lnTo>
                <a:lnTo>
                  <a:pt x="0" y="1117476"/>
                </a:lnTo>
                <a:close/>
              </a:path>
            </a:pathLst>
          </a:custGeom>
          <a:ln w="28575">
            <a:solidFill>
              <a:srgbClr val="024E88"/>
            </a:solidFill>
          </a:ln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304B22-B2D1-4337-A2A9-357AAE38A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DE" b="1" dirty="0" err="1"/>
              <a:t>Piezo</a:t>
            </a:r>
            <a:r>
              <a:rPr lang="de-DE" b="1" dirty="0"/>
              <a:t> </a:t>
            </a:r>
            <a:r>
              <a:rPr lang="de-DE" b="1" dirty="0" err="1"/>
              <a:t>driver</a:t>
            </a:r>
            <a:r>
              <a:rPr lang="de-DE" b="1" dirty="0"/>
              <a:t> </a:t>
            </a:r>
            <a:r>
              <a:rPr lang="de-DE" b="1" dirty="0" err="1"/>
              <a:t>stage</a:t>
            </a:r>
            <a:r>
              <a:rPr lang="de-DE" b="1" dirty="0"/>
              <a:t>:</a:t>
            </a:r>
          </a:p>
          <a:p>
            <a:r>
              <a:rPr lang="de-DE" dirty="0"/>
              <a:t>MIC4604 half-bridge </a:t>
            </a:r>
            <a:r>
              <a:rPr lang="de-DE" dirty="0" err="1"/>
              <a:t>gate</a:t>
            </a:r>
            <a:r>
              <a:rPr lang="de-DE" dirty="0"/>
              <a:t> </a:t>
            </a:r>
            <a:r>
              <a:rPr lang="de-DE" dirty="0" err="1"/>
              <a:t>driver</a:t>
            </a:r>
            <a:endParaRPr lang="de-DE" dirty="0"/>
          </a:p>
          <a:p>
            <a:r>
              <a:rPr lang="de-DE" dirty="0"/>
              <a:t>2x FDD1600N10ALZ NMOS</a:t>
            </a:r>
          </a:p>
          <a:p>
            <a:r>
              <a:rPr lang="de-DE" dirty="0"/>
              <a:t>TVS </a:t>
            </a:r>
            <a:r>
              <a:rPr lang="de-DE" dirty="0" err="1"/>
              <a:t>diode</a:t>
            </a:r>
            <a:endParaRPr lang="de-DE" dirty="0"/>
          </a:p>
          <a:p>
            <a:r>
              <a:rPr lang="de-DE" dirty="0"/>
              <a:t>AC-</a:t>
            </a:r>
            <a:r>
              <a:rPr lang="de-DE" dirty="0" err="1"/>
              <a:t>coupled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3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7">
            <a:extLst>
              <a:ext uri="{FF2B5EF4-FFF2-40B4-BE49-F238E27FC236}">
                <a16:creationId xmlns:a16="http://schemas.microsoft.com/office/drawing/2014/main" id="{03A97AEF-4BEE-4991-BD58-0E633F51E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02" y="1979438"/>
            <a:ext cx="6228555" cy="4500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CAC40-D7A7-4779-92F1-FC7C3F3C3028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9DE51BC9-6F78-438F-B5BA-EF8991714E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7" t="32249" r="23683" b="21870"/>
          <a:stretch/>
        </p:blipFill>
        <p:spPr>
          <a:xfrm>
            <a:off x="8256000" y="2454286"/>
            <a:ext cx="1950681" cy="3854714"/>
          </a:xfrm>
          <a:custGeom>
            <a:avLst/>
            <a:gdLst>
              <a:gd name="connsiteX0" fmla="*/ 0 w 1083880"/>
              <a:gd name="connsiteY0" fmla="*/ 0 h 2141839"/>
              <a:gd name="connsiteX1" fmla="*/ 1083880 w 1083880"/>
              <a:gd name="connsiteY1" fmla="*/ 0 h 2141839"/>
              <a:gd name="connsiteX2" fmla="*/ 1083880 w 1083880"/>
              <a:gd name="connsiteY2" fmla="*/ 2141839 h 2141839"/>
              <a:gd name="connsiteX3" fmla="*/ 0 w 1083880"/>
              <a:gd name="connsiteY3" fmla="*/ 2141839 h 2141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3880" h="2141839">
                <a:moveTo>
                  <a:pt x="0" y="0"/>
                </a:moveTo>
                <a:lnTo>
                  <a:pt x="1083880" y="0"/>
                </a:lnTo>
                <a:lnTo>
                  <a:pt x="1083880" y="2141839"/>
                </a:lnTo>
                <a:lnTo>
                  <a:pt x="0" y="2141839"/>
                </a:lnTo>
                <a:close/>
              </a:path>
            </a:pathLst>
          </a:custGeom>
          <a:ln w="28575">
            <a:solidFill>
              <a:srgbClr val="024E88"/>
            </a:solidFill>
          </a:ln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304B22-B2D1-4337-A2A9-357AAE38A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4296000" cy="4500000"/>
          </a:xfrm>
        </p:spPr>
        <p:txBody>
          <a:bodyPr anchor="ctr"/>
          <a:lstStyle/>
          <a:p>
            <a:pPr marL="0" indent="0">
              <a:buNone/>
            </a:pPr>
            <a:r>
              <a:rPr lang="de-DE" b="1" dirty="0" err="1"/>
              <a:t>Piezo</a:t>
            </a:r>
            <a:r>
              <a:rPr lang="de-DE" b="1" dirty="0"/>
              <a:t> </a:t>
            </a:r>
            <a:r>
              <a:rPr lang="de-DE" b="1" dirty="0" err="1"/>
              <a:t>input</a:t>
            </a:r>
            <a:r>
              <a:rPr lang="de-DE" b="1" dirty="0"/>
              <a:t> &amp; </a:t>
            </a:r>
            <a:r>
              <a:rPr lang="de-DE" b="1" dirty="0" err="1"/>
              <a:t>amplifier</a:t>
            </a:r>
            <a:r>
              <a:rPr lang="de-DE" b="1" dirty="0"/>
              <a:t> </a:t>
            </a:r>
            <a:r>
              <a:rPr lang="de-DE" b="1" dirty="0" err="1"/>
              <a:t>stage</a:t>
            </a:r>
            <a:r>
              <a:rPr lang="de-DE" b="1" dirty="0"/>
              <a:t>:</a:t>
            </a:r>
          </a:p>
          <a:p>
            <a:r>
              <a:rPr lang="de-DE" dirty="0"/>
              <a:t>MD0100 T/R switch</a:t>
            </a:r>
          </a:p>
          <a:p>
            <a:r>
              <a:rPr lang="de-DE" dirty="0"/>
              <a:t>BAV99 </a:t>
            </a:r>
            <a:r>
              <a:rPr lang="de-DE" dirty="0" err="1"/>
              <a:t>protection</a:t>
            </a:r>
            <a:r>
              <a:rPr lang="de-DE" dirty="0"/>
              <a:t> </a:t>
            </a:r>
            <a:r>
              <a:rPr lang="de-DE" dirty="0" err="1"/>
              <a:t>diodes</a:t>
            </a:r>
            <a:endParaRPr lang="de-DE" dirty="0"/>
          </a:p>
          <a:p>
            <a:r>
              <a:rPr lang="de-DE" dirty="0" err="1"/>
              <a:t>Filtering</a:t>
            </a:r>
            <a:r>
              <a:rPr lang="de-DE" dirty="0"/>
              <a:t> network</a:t>
            </a:r>
          </a:p>
          <a:p>
            <a:r>
              <a:rPr lang="de-DE" dirty="0"/>
              <a:t>AD8331 Low-Noise Amplifier </a:t>
            </a:r>
            <a:r>
              <a:rPr lang="de-DE" dirty="0" err="1"/>
              <a:t>with</a:t>
            </a:r>
            <a:r>
              <a:rPr lang="de-DE" dirty="0"/>
              <a:t> Variable </a:t>
            </a:r>
            <a:r>
              <a:rPr lang="de-DE" dirty="0" err="1"/>
              <a:t>Gain</a:t>
            </a:r>
            <a:r>
              <a:rPr lang="de-DE" dirty="0"/>
              <a:t> Amplifier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302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nhaltsplatzhalter 7">
            <a:extLst>
              <a:ext uri="{FF2B5EF4-FFF2-40B4-BE49-F238E27FC236}">
                <a16:creationId xmlns:a16="http://schemas.microsoft.com/office/drawing/2014/main" id="{405E768E-5B15-4D53-88CB-6559AF3D4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02" y="1979438"/>
            <a:ext cx="6228555" cy="450056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PCB DESIGN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FCAC40-D7A7-4779-92F1-FC7C3F3C3028}" type="datetime1">
              <a:rPr lang="de-DE" smtClean="0"/>
              <a:t>15.08.2023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Custom ASIC Test PCB for Ultrasonic Communication</a:t>
            </a:r>
            <a:r>
              <a:rPr lang="de-DE" dirty="0"/>
              <a:t> / Malte </a:t>
            </a:r>
            <a:r>
              <a:rPr lang="de-DE" dirty="0" err="1"/>
              <a:t>nilges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EE8751D-0292-4325-B38B-272B179D9B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88" t="79410" r="27542" b="4654"/>
          <a:stretch/>
        </p:blipFill>
        <p:spPr>
          <a:xfrm>
            <a:off x="5376000" y="4868562"/>
            <a:ext cx="4410551" cy="1367836"/>
          </a:xfrm>
          <a:custGeom>
            <a:avLst/>
            <a:gdLst>
              <a:gd name="connsiteX0" fmla="*/ 0 w 1993556"/>
              <a:gd name="connsiteY0" fmla="*/ 0 h 667619"/>
              <a:gd name="connsiteX1" fmla="*/ 1993556 w 1993556"/>
              <a:gd name="connsiteY1" fmla="*/ 0 h 667619"/>
              <a:gd name="connsiteX2" fmla="*/ 1993556 w 1993556"/>
              <a:gd name="connsiteY2" fmla="*/ 667619 h 667619"/>
              <a:gd name="connsiteX3" fmla="*/ 0 w 1993556"/>
              <a:gd name="connsiteY3" fmla="*/ 667619 h 667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3556" h="667619">
                <a:moveTo>
                  <a:pt x="0" y="0"/>
                </a:moveTo>
                <a:lnTo>
                  <a:pt x="1993556" y="0"/>
                </a:lnTo>
                <a:lnTo>
                  <a:pt x="1993556" y="667619"/>
                </a:lnTo>
                <a:lnTo>
                  <a:pt x="0" y="667619"/>
                </a:lnTo>
                <a:close/>
              </a:path>
            </a:pathLst>
          </a:custGeom>
          <a:ln w="28575">
            <a:solidFill>
              <a:srgbClr val="024E88"/>
            </a:solidFill>
          </a:ln>
        </p:spPr>
      </p:pic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D304B22-B2D1-4337-A2A9-357AAE38A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4296000" cy="4500000"/>
          </a:xfrm>
        </p:spPr>
        <p:txBody>
          <a:bodyPr anchor="ctr"/>
          <a:lstStyle/>
          <a:p>
            <a:pPr marL="0" indent="0">
              <a:buNone/>
            </a:pPr>
            <a:r>
              <a:rPr lang="de-DE" b="1" dirty="0"/>
              <a:t>ADC </a:t>
            </a:r>
            <a:r>
              <a:rPr lang="de-DE" b="1" dirty="0" err="1"/>
              <a:t>stage</a:t>
            </a:r>
            <a:r>
              <a:rPr lang="de-DE" b="1" dirty="0"/>
              <a:t>:</a:t>
            </a:r>
          </a:p>
          <a:p>
            <a:r>
              <a:rPr lang="de-DE" dirty="0"/>
              <a:t>AC-</a:t>
            </a:r>
            <a:r>
              <a:rPr lang="de-DE" dirty="0" err="1"/>
              <a:t>coupled</a:t>
            </a:r>
            <a:endParaRPr lang="de-DE" dirty="0"/>
          </a:p>
          <a:p>
            <a:r>
              <a:rPr lang="de-DE" dirty="0"/>
              <a:t>Low-pass </a:t>
            </a:r>
            <a:r>
              <a:rPr lang="de-DE" dirty="0" err="1"/>
              <a:t>filter</a:t>
            </a:r>
            <a:r>
              <a:rPr lang="de-DE" dirty="0"/>
              <a:t> network</a:t>
            </a:r>
          </a:p>
          <a:p>
            <a:r>
              <a:rPr lang="de-DE" dirty="0"/>
              <a:t>MAX1426 10bit 10MHz ADC </a:t>
            </a:r>
          </a:p>
          <a:p>
            <a:r>
              <a:rPr lang="de-DE" dirty="0"/>
              <a:t>Internal </a:t>
            </a:r>
            <a:r>
              <a:rPr lang="de-DE" dirty="0" err="1"/>
              <a:t>biasing</a:t>
            </a:r>
            <a:r>
              <a:rPr lang="de-DE" dirty="0"/>
              <a:t>; </a:t>
            </a:r>
            <a:r>
              <a:rPr lang="de-DE" dirty="0" err="1"/>
              <a:t>Vpp,diff</a:t>
            </a:r>
            <a:r>
              <a:rPr lang="de-DE" dirty="0"/>
              <a:t> = 4V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7827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779</Words>
  <Application>Microsoft Office PowerPoint</Application>
  <PresentationFormat>Breitbild</PresentationFormat>
  <Paragraphs>220</Paragraphs>
  <Slides>20</Slides>
  <Notes>6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Wingdings</vt:lpstr>
      <vt:lpstr>Template</vt:lpstr>
      <vt:lpstr>Acrobat Document</vt:lpstr>
      <vt:lpstr>Design  and  Development  of  a Custom  ASIC  Test  PCB  for Ultrasonic  Communication</vt:lpstr>
      <vt:lpstr>structure</vt:lpstr>
      <vt:lpstr>OVERVIEW</vt:lpstr>
      <vt:lpstr>PCB DESIGN</vt:lpstr>
      <vt:lpstr>PCB DESIGN</vt:lpstr>
      <vt:lpstr>PCB DESIGN</vt:lpstr>
      <vt:lpstr>PCB DESIGN</vt:lpstr>
      <vt:lpstr>PCB DESIGN</vt:lpstr>
      <vt:lpstr>PCB DESIGN</vt:lpstr>
      <vt:lpstr>PCB DESIGN</vt:lpstr>
      <vt:lpstr>FPGA MODULES</vt:lpstr>
      <vt:lpstr>FPGA MODULES</vt:lpstr>
      <vt:lpstr>FPGA MODULES</vt:lpstr>
      <vt:lpstr>RESULTS – TRANsMISSION </vt:lpstr>
      <vt:lpstr>RESULTS – TRANsMISSION </vt:lpstr>
      <vt:lpstr>RESULTS – Comparator</vt:lpstr>
      <vt:lpstr>Results – adc </vt:lpstr>
      <vt:lpstr>CONCLUSION</vt:lpstr>
      <vt:lpstr>RESULTS – VGA </vt:lpstr>
      <vt:lpstr>Fifo chain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2023-05-22T13:08:19Z</dcterms:created>
  <dcterms:modified xsi:type="dcterms:W3CDTF">2023-08-15T12:32:45Z</dcterms:modified>
</cp:coreProperties>
</file>